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3" r:id="rId4"/>
    <p:sldId id="257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91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8EDC1-776E-4D34-A2CA-F059BF856D7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94563-C264-440E-AE65-A2DC081BF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3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57B0E-2671-40CA-81E8-522179BA254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F270-90A3-4ECE-94A1-288C4861982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7A13-BA88-4FE6-A8B0-24904A75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F270-90A3-4ECE-94A1-288C4861982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7A13-BA88-4FE6-A8B0-24904A75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F270-90A3-4ECE-94A1-288C4861982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7A13-BA88-4FE6-A8B0-24904A75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6A948-E770-4D84-97C6-CA54E3F1C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48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F270-90A3-4ECE-94A1-288C4861982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7A13-BA88-4FE6-A8B0-24904A75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F270-90A3-4ECE-94A1-288C4861982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7A13-BA88-4FE6-A8B0-24904A75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F270-90A3-4ECE-94A1-288C4861982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7A13-BA88-4FE6-A8B0-24904A75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F270-90A3-4ECE-94A1-288C4861982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7A13-BA88-4FE6-A8B0-24904A75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F270-90A3-4ECE-94A1-288C4861982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7A13-BA88-4FE6-A8B0-24904A75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F270-90A3-4ECE-94A1-288C4861982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7A13-BA88-4FE6-A8B0-24904A75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F270-90A3-4ECE-94A1-288C4861982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7A13-BA88-4FE6-A8B0-24904A75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F270-90A3-4ECE-94A1-288C4861982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7A13-BA88-4FE6-A8B0-24904A75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F270-90A3-4ECE-94A1-288C4861982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F7A13-BA88-4FE6-A8B0-24904A755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kulinic\&#1056;&#1072;&#1073;&#1086;&#1095;&#1080;&#1081;%20&#1089;&#1090;&#1086;&#1083;\MED25\&#1076;&#1086;&#1082;&#1083;&#1072;&#1076;&#1099;-&#1089;&#1090;&#1072;&#1090;&#1100;&#1080;\&#1087;&#1088;&#1077;&#1079;&#1077;&#1085;&#1090;&#1072;&#1094;&#1080;&#1080;\foto_24JUL\113_1389_PH.jpg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file:///C:\Documents%20and%20Settings\akulinic\&#1056;&#1072;&#1073;&#1086;&#1095;&#1080;&#1081;%20&#1089;&#1090;&#1086;&#1083;\MED25\&#1076;&#1086;&#1082;&#1083;&#1072;&#1076;&#1099;-&#1089;&#1090;&#1072;&#1090;&#1100;&#1080;\&#1087;&#1088;&#1077;&#1079;&#1077;&#1085;&#1090;&#1072;&#1094;&#1080;&#1080;\foto_24JUL\113_1372_PH.jpg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F:\Tisnum2\Links\DSC_8852_res.jpg"/>
          <p:cNvPicPr>
            <a:picLocks noChangeAspect="1" noChangeArrowheads="1"/>
          </p:cNvPicPr>
          <p:nvPr/>
        </p:nvPicPr>
        <p:blipFill>
          <a:blip r:embed="rId3" cstate="print"/>
          <a:srcRect t="25283" r="17228"/>
          <a:stretch>
            <a:fillRect/>
          </a:stretch>
        </p:blipFill>
        <p:spPr bwMode="auto">
          <a:xfrm>
            <a:off x="0" y="0"/>
            <a:ext cx="9144000" cy="582636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093663"/>
            <a:ext cx="9142803" cy="130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F:\Tisnum2\Links\cover3_mod4_flag_cro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" y="5207934"/>
            <a:ext cx="9142643" cy="1650067"/>
          </a:xfrm>
          <a:prstGeom prst="rect">
            <a:avLst/>
          </a:prstGeom>
          <a:noFill/>
        </p:spPr>
      </p:pic>
      <p:pic>
        <p:nvPicPr>
          <p:cNvPr id="1037" name="Picture 13" descr="F:\Tisnum2\Links\5052_gerb_troitsk m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0705" y="5481738"/>
            <a:ext cx="731960" cy="11428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9" name="Picture 15" descr="F:\Tisnum2\Links\Герб Москвы pr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250" y="5478427"/>
            <a:ext cx="904083" cy="11461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F:\Tisnum2\Links\Titles2\Text1c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1794" y="5761571"/>
            <a:ext cx="4500412" cy="571405"/>
          </a:xfrm>
          <a:prstGeom prst="rect">
            <a:avLst/>
          </a:prstGeom>
          <a:noFill/>
        </p:spPr>
      </p:pic>
      <p:pic>
        <p:nvPicPr>
          <p:cNvPr id="1026" name="Picture 2" descr="F:\Tisnum2\Links\Titles2\НОВЫЕ МАТЕРИАЛЫ, ЛАЗЕРНЫЕ И РАДИАЦИОННЫЕ ТЕХНОЛОГИИ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586" y="1938746"/>
            <a:ext cx="7528830" cy="875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3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16" y="89651"/>
            <a:ext cx="8877368" cy="546846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Основная часть ускорителя протонов ИЯИ РАН (100-600 МэВ) </a:t>
            </a:r>
          </a:p>
        </p:txBody>
      </p:sp>
      <p:pic>
        <p:nvPicPr>
          <p:cNvPr id="6" name="Picture 1027" descr="103_03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8935" y="1830932"/>
            <a:ext cx="4114800" cy="3086100"/>
          </a:xfrm>
          <a:noFill/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4958090" y="5337687"/>
            <a:ext cx="375649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990000"/>
                </a:solidFill>
              </a:rPr>
              <a:t>Галерея ВЧ генераторов</a:t>
            </a:r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>
            <a:off x="532561" y="5337687"/>
            <a:ext cx="380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990000"/>
                </a:solidFill>
              </a:rPr>
              <a:t>Ускоряющие резонаторы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10" name="Picture 1031" descr="ОснЧаст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8663" y="1831382"/>
            <a:ext cx="4111446" cy="30852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16" y="89651"/>
            <a:ext cx="8877368" cy="546846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Радиоизотопный комплекс ИЯИ РАН</a:t>
            </a:r>
          </a:p>
        </p:txBody>
      </p:sp>
      <p:pic>
        <p:nvPicPr>
          <p:cNvPr id="11" name="Picture 1026" descr="101_0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00" y="1749032"/>
            <a:ext cx="4222966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27" descr="102_0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1651" y="1749032"/>
            <a:ext cx="4228108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256446" y="5209032"/>
            <a:ext cx="410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ru-RU" b="1" dirty="0">
                <a:solidFill>
                  <a:srgbClr val="990000"/>
                </a:solidFill>
              </a:rPr>
              <a:t>Вывод пучка из основного канала </a:t>
            </a:r>
            <a:r>
              <a:rPr lang="en-US" b="1" dirty="0" smtClean="0">
                <a:solidFill>
                  <a:srgbClr val="990000"/>
                </a:solidFill>
              </a:rPr>
              <a:t/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b="1" dirty="0" smtClean="0">
                <a:solidFill>
                  <a:srgbClr val="990000"/>
                </a:solidFill>
              </a:rPr>
              <a:t>(</a:t>
            </a:r>
            <a:r>
              <a:rPr lang="en-US" b="1" dirty="0">
                <a:solidFill>
                  <a:srgbClr val="990000"/>
                </a:solidFill>
              </a:rPr>
              <a:t>160 M</a:t>
            </a:r>
            <a:r>
              <a:rPr lang="ru-RU" b="1" dirty="0">
                <a:solidFill>
                  <a:srgbClr val="990000"/>
                </a:solidFill>
              </a:rPr>
              <a:t>эВ</a:t>
            </a:r>
            <a:r>
              <a:rPr lang="en-US" b="1" dirty="0">
                <a:solidFill>
                  <a:srgbClr val="990000"/>
                </a:solidFill>
              </a:rPr>
              <a:t>)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4" name="Нижний колонтитул 1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908805" y="5209032"/>
            <a:ext cx="3733800" cy="65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990000"/>
                </a:solidFill>
                <a:cs typeface="Arial" charset="0"/>
              </a:rPr>
              <a:t>Установка </a:t>
            </a:r>
            <a:r>
              <a:rPr lang="ru-RU" b="1" dirty="0" smtClean="0">
                <a:solidFill>
                  <a:srgbClr val="990000"/>
                </a:solidFill>
                <a:cs typeface="Arial" charset="0"/>
              </a:rPr>
              <a:t>производства</a:t>
            </a:r>
            <a:r>
              <a:rPr lang="en-US" b="1" dirty="0" smtClean="0">
                <a:solidFill>
                  <a:srgbClr val="990000"/>
                </a:solidFill>
                <a:cs typeface="Arial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cs typeface="Arial" charset="0"/>
              </a:rPr>
            </a:br>
            <a:r>
              <a:rPr lang="ru-RU" b="1" dirty="0" smtClean="0">
                <a:solidFill>
                  <a:srgbClr val="990000"/>
                </a:solidFill>
                <a:cs typeface="Arial" charset="0"/>
              </a:rPr>
              <a:t>изотопов</a:t>
            </a:r>
            <a:endParaRPr lang="sv-SE" b="1" dirty="0">
              <a:solidFill>
                <a:srgbClr val="99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16" y="89651"/>
            <a:ext cx="8877368" cy="546846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Радиологическое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оборудование</a:t>
            </a:r>
          </a:p>
        </p:txBody>
      </p:sp>
      <p:pic>
        <p:nvPicPr>
          <p:cNvPr id="8" name="Picture 4" descr="C:\Documents and Settings\akulinic\Рабочий стол\MED25\доклады-статьи\презентации\foto_24JUL\113_1389_PH.jpg"/>
          <p:cNvPicPr>
            <a:picLocks noChangeAspect="1" noChangeArrowheads="1"/>
          </p:cNvPicPr>
          <p:nvPr/>
        </p:nvPicPr>
        <p:blipFill>
          <a:blip r:embed="rId2" r:link="rId3" cstate="print">
            <a:lum bright="-6000" contrast="18000"/>
          </a:blip>
          <a:srcRect t="16945" b="9132"/>
          <a:stretch>
            <a:fillRect/>
          </a:stretch>
        </p:blipFill>
        <p:spPr bwMode="auto">
          <a:xfrm>
            <a:off x="834993" y="1138524"/>
            <a:ext cx="7474014" cy="39892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5" descr="C:\Documents and Settings\akulinic\Рабочий стол\MED25\доклады-статьи\презентации\foto_24JUL\113_1372_PH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92742" y="4401412"/>
            <a:ext cx="2592670" cy="201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" name="Picture 8" descr="T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2767" y="4401412"/>
            <a:ext cx="2824892" cy="201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5" name="Picture 9" descr="r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5013" y="4401412"/>
            <a:ext cx="2817723" cy="201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537610" y="740140"/>
            <a:ext cx="8068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Процедурная протонной терапии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7" name="Text Box 1029"/>
          <p:cNvSpPr txBox="1">
            <a:spLocks noChangeArrowheads="1"/>
          </p:cNvSpPr>
          <p:nvPr/>
        </p:nvSpPr>
        <p:spPr bwMode="auto">
          <a:xfrm>
            <a:off x="161364" y="6470139"/>
            <a:ext cx="267148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 dirty="0" smtClean="0">
                <a:solidFill>
                  <a:srgbClr val="990000"/>
                </a:solidFill>
              </a:rPr>
              <a:t>Ускоритель электронов СЛ-75</a:t>
            </a:r>
            <a:endParaRPr lang="ru-RU" sz="1500" b="1" dirty="0">
              <a:solidFill>
                <a:srgbClr val="990000"/>
              </a:solidFill>
            </a:endParaRPr>
          </a:p>
        </p:txBody>
      </p:sp>
      <p:sp>
        <p:nvSpPr>
          <p:cNvPr id="18" name="Text Box 1029"/>
          <p:cNvSpPr txBox="1">
            <a:spLocks noChangeArrowheads="1"/>
          </p:cNvSpPr>
          <p:nvPr/>
        </p:nvSpPr>
        <p:spPr bwMode="auto">
          <a:xfrm>
            <a:off x="2913530" y="6470139"/>
            <a:ext cx="306592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 dirty="0" smtClean="0">
                <a:solidFill>
                  <a:srgbClr val="990000"/>
                </a:solidFill>
              </a:rPr>
              <a:t>Томограф</a:t>
            </a:r>
            <a:r>
              <a:rPr lang="en-US" sz="1500" b="1" dirty="0" smtClean="0">
                <a:solidFill>
                  <a:srgbClr val="990000"/>
                </a:solidFill>
              </a:rPr>
              <a:t> Toshiba «AQUILION LB»</a:t>
            </a:r>
            <a:endParaRPr lang="ru-RU" sz="1500" b="1" dirty="0">
              <a:solidFill>
                <a:srgbClr val="990000"/>
              </a:solidFill>
            </a:endParaRPr>
          </a:p>
        </p:txBody>
      </p:sp>
      <p:sp>
        <p:nvSpPr>
          <p:cNvPr id="19" name="Text Box 1029"/>
          <p:cNvSpPr txBox="1">
            <a:spLocks noChangeArrowheads="1"/>
          </p:cNvSpPr>
          <p:nvPr/>
        </p:nvSpPr>
        <p:spPr bwMode="auto">
          <a:xfrm>
            <a:off x="6006350" y="6470139"/>
            <a:ext cx="306593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 dirty="0" smtClean="0">
                <a:solidFill>
                  <a:srgbClr val="990000"/>
                </a:solidFill>
              </a:rPr>
              <a:t>Рентгенотерапевтический аппарат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1345150_pic"/>
          <p:cNvPicPr>
            <a:picLocks noChangeAspect="1" noChangeArrowheads="1"/>
          </p:cNvPicPr>
          <p:nvPr/>
        </p:nvPicPr>
        <p:blipFill>
          <a:blip r:embed="rId3" cstate="print"/>
          <a:srcRect b="5179"/>
          <a:stretch>
            <a:fillRect/>
          </a:stretch>
        </p:blipFill>
        <p:spPr bwMode="auto">
          <a:xfrm>
            <a:off x="4572000" y="1090418"/>
            <a:ext cx="4213225" cy="5416534"/>
          </a:xfrm>
          <a:prstGeom prst="rect">
            <a:avLst/>
          </a:prstGeom>
          <a:noFill/>
          <a:ln w="12700" cmpd="sng">
            <a:solidFill>
              <a:srgbClr val="990000"/>
            </a:solidFill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034855"/>
            <a:ext cx="4321175" cy="535781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8288" indent="-268288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990000"/>
                </a:solidFill>
                <a:cs typeface="Times New Roman" pitchFamily="18" charset="0"/>
              </a:rPr>
              <a:t>Место расположения:</a:t>
            </a:r>
            <a:endParaRPr lang="ru-RU" sz="2400" b="1" i="1" dirty="0" smtClean="0">
              <a:solidFill>
                <a:srgbClr val="990000"/>
              </a:solidFill>
              <a:cs typeface="Times New Roman" pitchFamily="18" charset="0"/>
            </a:endParaRPr>
          </a:p>
          <a:p>
            <a:pPr marL="400050" lvl="1" indent="0">
              <a:spcBef>
                <a:spcPts val="600"/>
              </a:spcBef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 км к юго-западу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 Москвы, на берегу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реки Десны.</a:t>
            </a:r>
          </a:p>
          <a:p>
            <a:pPr marL="268288" indent="-268288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990000"/>
                </a:solidFill>
                <a:cs typeface="Times New Roman" pitchFamily="18" charset="0"/>
              </a:rPr>
              <a:t>Территория</a:t>
            </a:r>
            <a:r>
              <a:rPr lang="ru-RU" sz="2800" b="1" dirty="0" smtClean="0">
                <a:solidFill>
                  <a:srgbClr val="271D18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– 1633 га.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Из них: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627063" lvl="1" indent="-227013">
              <a:spcBef>
                <a:spcPts val="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476 га – леса, </a:t>
            </a:r>
          </a:p>
          <a:p>
            <a:pPr marL="627063" lvl="1" indent="-227013">
              <a:spcBef>
                <a:spcPts val="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335 га – научные институты,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627063" lvl="1" indent="-227013">
              <a:spcBef>
                <a:spcPts val="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674 га – застроенная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жилая и коммунальная зоны. </a:t>
            </a:r>
          </a:p>
          <a:p>
            <a:pPr marL="268288" indent="-268288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990000"/>
                </a:solidFill>
                <a:cs typeface="Times New Roman" pitchFamily="18" charset="0"/>
              </a:rPr>
              <a:t>Население</a:t>
            </a:r>
            <a:r>
              <a:rPr lang="ru-RU" sz="2800" b="1" dirty="0" smtClean="0">
                <a:solidFill>
                  <a:srgbClr val="271D18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–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42 тыс. человек</a:t>
            </a:r>
          </a:p>
        </p:txBody>
      </p:sp>
      <p:sp>
        <p:nvSpPr>
          <p:cNvPr id="16389" name="Oval 10"/>
          <p:cNvSpPr>
            <a:spLocks noChangeArrowheads="1"/>
          </p:cNvSpPr>
          <p:nvPr/>
        </p:nvSpPr>
        <p:spPr bwMode="auto">
          <a:xfrm>
            <a:off x="6948488" y="3716338"/>
            <a:ext cx="73025" cy="730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Franklin Gothic Book" pitchFamily="34" charset="0"/>
            </a:endParaRP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6139147" y="3546280"/>
            <a:ext cx="647700" cy="2444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1000" b="1" dirty="0">
                <a:solidFill>
                  <a:srgbClr val="990000"/>
                </a:solidFill>
                <a:latin typeface="Times New Roman" pitchFamily="18" charset="0"/>
              </a:rPr>
              <a:t>Троицк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3316" y="89651"/>
            <a:ext cx="8877368" cy="546846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Городской округ Троицк: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география, территория, население</a:t>
            </a:r>
          </a:p>
        </p:txBody>
      </p:sp>
      <p:pic>
        <p:nvPicPr>
          <p:cNvPr id="10" name="Picture 13" descr="F:\Tisnum2\Links\5052_gerb_troitsk m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52" y="5549153"/>
            <a:ext cx="731960" cy="9950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511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/>
          </p:cNvSpPr>
          <p:nvPr/>
        </p:nvSpPr>
        <p:spPr>
          <a:xfrm>
            <a:off x="133316" y="89651"/>
            <a:ext cx="8877368" cy="546846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Карта Троицкого инновационного кластера</a:t>
            </a:r>
          </a:p>
        </p:txBody>
      </p:sp>
      <p:pic>
        <p:nvPicPr>
          <p:cNvPr id="100" name="Picture 2" descr="D:\_WORK_\2014_10_27 - Klaster\map4T.jpg"/>
          <p:cNvPicPr>
            <a:picLocks noChangeAspect="1" noChangeArrowheads="1"/>
          </p:cNvPicPr>
          <p:nvPr/>
        </p:nvPicPr>
        <p:blipFill>
          <a:blip r:embed="rId2" cstate="print"/>
          <a:srcRect l="22126" t="750" r="2172" b="1666"/>
          <a:stretch>
            <a:fillRect/>
          </a:stretch>
        </p:blipFill>
        <p:spPr bwMode="auto">
          <a:xfrm>
            <a:off x="2141167" y="888182"/>
            <a:ext cx="4851764" cy="5796000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0" y="860851"/>
            <a:ext cx="1838862" cy="593044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Технопарк ТИСНУМ</a:t>
            </a:r>
          </a:p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Технопарк ЦРБ</a:t>
            </a:r>
          </a:p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Технопарк ФИАН</a:t>
            </a:r>
          </a:p>
          <a:p>
            <a:pPr algn="r">
              <a:spcAft>
                <a:spcPts val="1000"/>
              </a:spcAft>
            </a:pPr>
            <a:r>
              <a:rPr lang="ru-RU" sz="1000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Недострой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РАН</a:t>
            </a:r>
          </a:p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Научно-образовательный Центр МФТИ</a:t>
            </a:r>
          </a:p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Технопарк ТРИНИТИ</a:t>
            </a:r>
          </a:p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Муниципальный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бизнес-инкубатор</a:t>
            </a:r>
          </a:p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Музей науки «</a:t>
            </a:r>
            <a:r>
              <a:rPr lang="ru-RU" sz="1000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Эксплораториум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» («Физическая кунсткамера»).</a:t>
            </a:r>
          </a:p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Региональный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Центр Инжиниринга</a:t>
            </a:r>
          </a:p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Оптический Центр</a:t>
            </a:r>
          </a:p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НЦ </a:t>
            </a:r>
            <a:r>
              <a:rPr lang="ru-RU" sz="1000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Технспарк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Центр коллективного пользования в области лазерной медицины</a:t>
            </a:r>
          </a:p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Центра анализа материалов для </a:t>
            </a:r>
            <a:r>
              <a:rPr lang="ru-RU" sz="1000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радиационно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- стойкой электроники и разработки приборов для регистрации ионизирующих излучений</a:t>
            </a:r>
          </a:p>
          <a:p>
            <a:pPr algn="r"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Жилой </a:t>
            </a:r>
            <a:r>
              <a:rPr lang="ru-RU" sz="1000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мкр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 для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сотрудников организаций инновационного кластера</a:t>
            </a:r>
            <a:endParaRPr lang="ru-RU" sz="10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611394" y="625780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2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94198" y="642676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</a:rPr>
              <a:t>4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66906" y="528468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3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204770" y="503425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1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181330" y="488750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5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14298" y="32128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6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180749" y="592199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14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826030" y="895442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1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826030" y="6270184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14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826030" y="1176703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2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826030" y="1457964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3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1826030" y="1739225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4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826030" y="2088856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5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826030" y="2451302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6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1808030" y="2803165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1808030" y="3219275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1808030" y="3815275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1808030" y="4161059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1808030" y="4447021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1808030" y="4811855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1808030" y="5388911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05138" y="877943"/>
            <a:ext cx="1838862" cy="58022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ФГБНУ ТИСНУМ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Институт Ядерных Исследований РАН 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Институт Спектроскопии РАН 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Институт Физики Высоких Давлений РАН 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Институт Земного Магнетизма и Распространения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Радиоволн РАН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Центр Физического Приборостроения ИОФ РАН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Институт Прикладных Лазерных и Информационных Технологий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Троицкий Институт Инновационных и Термоядерных Исследований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Участок Высшей Школы Экономики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Подстанция "Лесная" мощностью 275 мВт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Участок Института Геологии РАН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Проектируемая дорога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2.3 км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Проектируемая дорога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1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5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км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112405" y="928072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008000"/>
                </a:solidFill>
              </a:rPr>
              <a:t>1</a:t>
            </a:r>
            <a:r>
              <a:rPr lang="en-US" sz="1000" dirty="0" smtClean="0">
                <a:solidFill>
                  <a:srgbClr val="008000"/>
                </a:solidFill>
              </a:rPr>
              <a:t>5</a:t>
            </a:r>
            <a:endParaRPr lang="ru-RU" sz="1000" dirty="0">
              <a:solidFill>
                <a:srgbClr val="008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112405" y="1624823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8000"/>
                </a:solidFill>
              </a:rPr>
              <a:t>1</a:t>
            </a:r>
            <a:r>
              <a:rPr lang="ru-RU" sz="1000" dirty="0" smtClean="0">
                <a:solidFill>
                  <a:srgbClr val="008000"/>
                </a:solidFill>
              </a:rPr>
              <a:t>7</a:t>
            </a:r>
            <a:endParaRPr lang="ru-RU" sz="1000" dirty="0">
              <a:solidFill>
                <a:srgbClr val="008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7112405" y="1976289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8000"/>
                </a:solidFill>
              </a:rPr>
              <a:t>1</a:t>
            </a:r>
            <a:r>
              <a:rPr lang="ru-RU" sz="1000" dirty="0" smtClean="0">
                <a:solidFill>
                  <a:srgbClr val="008000"/>
                </a:solidFill>
              </a:rPr>
              <a:t>8</a:t>
            </a:r>
            <a:endParaRPr lang="ru-RU" sz="1000" dirty="0">
              <a:solidFill>
                <a:srgbClr val="008000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112405" y="2388047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8000"/>
                </a:solidFill>
              </a:rPr>
              <a:t>1</a:t>
            </a:r>
            <a:r>
              <a:rPr lang="ru-RU" sz="1000" dirty="0" smtClean="0">
                <a:solidFill>
                  <a:srgbClr val="008000"/>
                </a:solidFill>
              </a:rPr>
              <a:t>9</a:t>
            </a:r>
            <a:endParaRPr lang="ru-RU" sz="1000" dirty="0">
              <a:solidFill>
                <a:srgbClr val="008000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112405" y="3141962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008000"/>
                </a:solidFill>
              </a:rPr>
              <a:t>20</a:t>
            </a:r>
            <a:endParaRPr lang="ru-RU" sz="1000" dirty="0">
              <a:solidFill>
                <a:srgbClr val="008000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7112405" y="3572312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008000"/>
                </a:solidFill>
              </a:rPr>
              <a:t>21</a:t>
            </a:r>
            <a:endParaRPr lang="ru-RU" sz="1000" dirty="0">
              <a:solidFill>
                <a:srgbClr val="008000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7112405" y="4299064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8000"/>
                </a:solidFill>
              </a:rPr>
              <a:t>2</a:t>
            </a:r>
            <a:r>
              <a:rPr lang="ru-RU" sz="1000" dirty="0" smtClean="0">
                <a:solidFill>
                  <a:srgbClr val="008000"/>
                </a:solidFill>
              </a:rPr>
              <a:t>2</a:t>
            </a:r>
            <a:endParaRPr lang="ru-RU" sz="1000" dirty="0">
              <a:solidFill>
                <a:srgbClr val="008000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7112405" y="4914862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8000"/>
                </a:solidFill>
              </a:rPr>
              <a:t>2</a:t>
            </a:r>
            <a:r>
              <a:rPr lang="ru-RU" sz="1000" dirty="0" smtClean="0">
                <a:solidFill>
                  <a:srgbClr val="008000"/>
                </a:solidFill>
              </a:rPr>
              <a:t>3</a:t>
            </a:r>
            <a:endParaRPr lang="ru-RU" sz="1000" dirty="0">
              <a:solidFill>
                <a:srgbClr val="008000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7112405" y="5331805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C00000"/>
                </a:solidFill>
              </a:rPr>
              <a:t>2</a:t>
            </a:r>
            <a:r>
              <a:rPr lang="ru-RU" sz="1000" dirty="0" smtClean="0">
                <a:solidFill>
                  <a:srgbClr val="C00000"/>
                </a:solidFill>
              </a:rPr>
              <a:t>4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7112405" y="5770702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8000"/>
                </a:solidFill>
              </a:rPr>
              <a:t>2</a:t>
            </a:r>
            <a:r>
              <a:rPr lang="ru-RU" sz="1000" dirty="0" smtClean="0">
                <a:solidFill>
                  <a:srgbClr val="008000"/>
                </a:solidFill>
              </a:rPr>
              <a:t>5</a:t>
            </a:r>
            <a:endParaRPr lang="ru-RU" sz="1000" dirty="0">
              <a:solidFill>
                <a:srgbClr val="008000"/>
              </a:solidFill>
            </a:endParaRPr>
          </a:p>
        </p:txBody>
      </p:sp>
      <p:grpSp>
        <p:nvGrpSpPr>
          <p:cNvPr id="138" name="Группа 137"/>
          <p:cNvGrpSpPr/>
          <p:nvPr/>
        </p:nvGrpSpPr>
        <p:grpSpPr>
          <a:xfrm>
            <a:off x="7114059" y="6381282"/>
            <a:ext cx="180000" cy="188546"/>
            <a:chOff x="7282879" y="5144030"/>
            <a:chExt cx="180000" cy="188546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7282879" y="5144030"/>
              <a:ext cx="180000" cy="1800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2</a:t>
              </a:r>
              <a:r>
                <a:rPr lang="ru-RU" sz="1000" dirty="0" smtClean="0">
                  <a:solidFill>
                    <a:srgbClr val="C00000"/>
                  </a:solidFill>
                </a:rPr>
                <a:t>7</a:t>
              </a:r>
              <a:endParaRPr lang="ru-RU" sz="1000" dirty="0">
                <a:solidFill>
                  <a:srgbClr val="C00000"/>
                </a:solidFill>
              </a:endParaRPr>
            </a:p>
          </p:txBody>
        </p: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7282879" y="5332576"/>
              <a:ext cx="18000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Группа 140"/>
          <p:cNvGrpSpPr/>
          <p:nvPr/>
        </p:nvGrpSpPr>
        <p:grpSpPr>
          <a:xfrm>
            <a:off x="7114059" y="6092116"/>
            <a:ext cx="180000" cy="188546"/>
            <a:chOff x="7282879" y="5144030"/>
            <a:chExt cx="180000" cy="188546"/>
          </a:xfrm>
        </p:grpSpPr>
        <p:sp>
          <p:nvSpPr>
            <p:cNvPr id="142" name="Прямоугольник 141"/>
            <p:cNvSpPr/>
            <p:nvPr/>
          </p:nvSpPr>
          <p:spPr>
            <a:xfrm>
              <a:off x="7282879" y="5144030"/>
              <a:ext cx="180000" cy="1800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2</a:t>
              </a:r>
              <a:r>
                <a:rPr lang="ru-RU" sz="1000" dirty="0" smtClean="0">
                  <a:solidFill>
                    <a:srgbClr val="C00000"/>
                  </a:solidFill>
                </a:rPr>
                <a:t>6</a:t>
              </a:r>
              <a:endParaRPr lang="ru-RU" sz="1000" dirty="0">
                <a:solidFill>
                  <a:srgbClr val="C00000"/>
                </a:solidFill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7282879" y="5332576"/>
              <a:ext cx="18000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extBox 143"/>
          <p:cNvSpPr txBox="1"/>
          <p:nvPr/>
        </p:nvSpPr>
        <p:spPr>
          <a:xfrm>
            <a:off x="2470024" y="421996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1</a:t>
            </a:r>
            <a:r>
              <a:rPr lang="ru-RU" sz="1400" dirty="0" smtClean="0">
                <a:solidFill>
                  <a:srgbClr val="008000"/>
                </a:solidFill>
              </a:rPr>
              <a:t>6</a:t>
            </a:r>
            <a:endParaRPr lang="ru-RU" sz="1400" dirty="0">
              <a:solidFill>
                <a:srgbClr val="0080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972466" y="488755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</a:rPr>
              <a:t>1</a:t>
            </a:r>
            <a:r>
              <a:rPr lang="ru-RU" sz="1100" dirty="0" smtClean="0">
                <a:solidFill>
                  <a:srgbClr val="008000"/>
                </a:solidFill>
              </a:rPr>
              <a:t>7</a:t>
            </a:r>
            <a:endParaRPr lang="ru-RU" sz="1100" dirty="0">
              <a:solidFill>
                <a:srgbClr val="00800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594884" y="4048639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</a:rPr>
              <a:t>1</a:t>
            </a:r>
            <a:r>
              <a:rPr lang="ru-RU" sz="1100" dirty="0" smtClean="0">
                <a:solidFill>
                  <a:srgbClr val="008000"/>
                </a:solidFill>
              </a:rPr>
              <a:t>8</a:t>
            </a:r>
            <a:endParaRPr lang="ru-RU" sz="1100" dirty="0">
              <a:solidFill>
                <a:srgbClr val="008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875471" y="3423372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</a:rPr>
              <a:t>1</a:t>
            </a:r>
            <a:r>
              <a:rPr lang="ru-RU" sz="1100" dirty="0" smtClean="0">
                <a:solidFill>
                  <a:srgbClr val="008000"/>
                </a:solidFill>
              </a:rPr>
              <a:t>9</a:t>
            </a:r>
            <a:endParaRPr lang="ru-RU" sz="1100" dirty="0">
              <a:solidFill>
                <a:srgbClr val="008000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5266289" y="4040960"/>
            <a:ext cx="180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008000"/>
                </a:solidFill>
              </a:rPr>
              <a:t>20</a:t>
            </a:r>
            <a:endParaRPr lang="ru-RU" sz="1000" dirty="0">
              <a:solidFill>
                <a:srgbClr val="008000"/>
              </a:solidFill>
            </a:endParaRPr>
          </a:p>
        </p:txBody>
      </p:sp>
      <p:cxnSp>
        <p:nvCxnSpPr>
          <p:cNvPr id="149" name="Прямая со стрелкой 148"/>
          <p:cNvCxnSpPr>
            <a:stCxn id="148" idx="0"/>
          </p:cNvCxnSpPr>
          <p:nvPr/>
        </p:nvCxnSpPr>
        <p:spPr>
          <a:xfrm flipH="1" flipV="1">
            <a:off x="5069305" y="3847988"/>
            <a:ext cx="286984" cy="192972"/>
          </a:xfrm>
          <a:prstGeom prst="straightConnector1">
            <a:avLst/>
          </a:prstGeom>
          <a:ln>
            <a:solidFill>
              <a:srgbClr val="008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Прямоугольник 149"/>
          <p:cNvSpPr/>
          <p:nvPr/>
        </p:nvSpPr>
        <p:spPr>
          <a:xfrm>
            <a:off x="4189464" y="3742845"/>
            <a:ext cx="180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8000"/>
                </a:solidFill>
              </a:rPr>
              <a:t>2</a:t>
            </a:r>
            <a:r>
              <a:rPr lang="ru-RU" sz="1000" dirty="0" smtClean="0">
                <a:solidFill>
                  <a:srgbClr val="008000"/>
                </a:solidFill>
              </a:rPr>
              <a:t>1</a:t>
            </a:r>
            <a:endParaRPr lang="ru-RU" sz="1000" dirty="0">
              <a:solidFill>
                <a:srgbClr val="008000"/>
              </a:solidFill>
            </a:endParaRPr>
          </a:p>
        </p:txBody>
      </p:sp>
      <p:cxnSp>
        <p:nvCxnSpPr>
          <p:cNvPr id="151" name="Прямая со стрелкой 150"/>
          <p:cNvCxnSpPr>
            <a:stCxn id="150" idx="3"/>
          </p:cNvCxnSpPr>
          <p:nvPr/>
        </p:nvCxnSpPr>
        <p:spPr>
          <a:xfrm flipV="1">
            <a:off x="4369464" y="3826265"/>
            <a:ext cx="221920" cy="6580"/>
          </a:xfrm>
          <a:prstGeom prst="straightConnector1">
            <a:avLst/>
          </a:prstGeom>
          <a:ln>
            <a:solidFill>
              <a:srgbClr val="008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5185151" y="269195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2</a:t>
            </a:r>
            <a:r>
              <a:rPr lang="ru-RU" sz="1400" dirty="0" smtClean="0">
                <a:solidFill>
                  <a:srgbClr val="008000"/>
                </a:solidFill>
              </a:rPr>
              <a:t>2</a:t>
            </a:r>
            <a:endParaRPr lang="ru-RU" sz="1400" dirty="0">
              <a:solidFill>
                <a:srgbClr val="008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08225" y="154895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2</a:t>
            </a:r>
            <a:r>
              <a:rPr lang="ru-RU" sz="1400" dirty="0" smtClean="0">
                <a:solidFill>
                  <a:srgbClr val="008000"/>
                </a:solidFill>
              </a:rPr>
              <a:t>3</a:t>
            </a:r>
            <a:endParaRPr lang="ru-RU" sz="1400" dirty="0">
              <a:solidFill>
                <a:srgbClr val="008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657874" y="3022389"/>
            <a:ext cx="3545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C00000"/>
                </a:solidFill>
              </a:rPr>
              <a:t>2</a:t>
            </a:r>
            <a:r>
              <a:rPr lang="ru-RU" sz="1300" dirty="0" smtClean="0">
                <a:solidFill>
                  <a:srgbClr val="C00000"/>
                </a:solidFill>
              </a:rPr>
              <a:t>4</a:t>
            </a:r>
            <a:endParaRPr lang="ru-RU" sz="1300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100803" y="5384858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</a:rPr>
              <a:t>2</a:t>
            </a:r>
            <a:r>
              <a:rPr lang="ru-RU" sz="1100" dirty="0" smtClean="0">
                <a:solidFill>
                  <a:srgbClr val="008000"/>
                </a:solidFill>
              </a:rPr>
              <a:t>5</a:t>
            </a:r>
            <a:endParaRPr lang="ru-RU" sz="1100" dirty="0">
              <a:solidFill>
                <a:srgbClr val="008000"/>
              </a:solidFill>
            </a:endParaRPr>
          </a:p>
        </p:txBody>
      </p:sp>
      <p:grpSp>
        <p:nvGrpSpPr>
          <p:cNvPr id="156" name="Группа 155"/>
          <p:cNvGrpSpPr/>
          <p:nvPr/>
        </p:nvGrpSpPr>
        <p:grpSpPr>
          <a:xfrm>
            <a:off x="3123585" y="4431527"/>
            <a:ext cx="180000" cy="188546"/>
            <a:chOff x="7282879" y="5144030"/>
            <a:chExt cx="180000" cy="188546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7282879" y="5144030"/>
              <a:ext cx="180000" cy="1800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2</a:t>
              </a:r>
              <a:r>
                <a:rPr lang="ru-RU" sz="1000" dirty="0" smtClean="0">
                  <a:solidFill>
                    <a:srgbClr val="C00000"/>
                  </a:solidFill>
                </a:rPr>
                <a:t>6</a:t>
              </a:r>
              <a:endParaRPr lang="ru-RU" sz="1000" dirty="0">
                <a:solidFill>
                  <a:srgbClr val="C00000"/>
                </a:solidFill>
              </a:endParaRP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7282879" y="5332576"/>
              <a:ext cx="18000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9" name="Прямая со стрелкой 158"/>
          <p:cNvCxnSpPr/>
          <p:nvPr/>
        </p:nvCxnSpPr>
        <p:spPr>
          <a:xfrm>
            <a:off x="3300663" y="4630040"/>
            <a:ext cx="24063" cy="216568"/>
          </a:xfrm>
          <a:prstGeom prst="straightConnector1">
            <a:avLst/>
          </a:prstGeom>
          <a:ln w="6350">
            <a:solidFill>
              <a:srgbClr val="FFFF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Группа 159"/>
          <p:cNvGrpSpPr/>
          <p:nvPr/>
        </p:nvGrpSpPr>
        <p:grpSpPr>
          <a:xfrm>
            <a:off x="3656985" y="5975988"/>
            <a:ext cx="180000" cy="188546"/>
            <a:chOff x="7282879" y="5144030"/>
            <a:chExt cx="180000" cy="188546"/>
          </a:xfrm>
        </p:grpSpPr>
        <p:sp>
          <p:nvSpPr>
            <p:cNvPr id="161" name="Прямоугольник 160"/>
            <p:cNvSpPr/>
            <p:nvPr/>
          </p:nvSpPr>
          <p:spPr>
            <a:xfrm>
              <a:off x="7282879" y="5144030"/>
              <a:ext cx="180000" cy="1800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2</a:t>
              </a:r>
              <a:r>
                <a:rPr lang="ru-RU" sz="1000" dirty="0" smtClean="0">
                  <a:solidFill>
                    <a:srgbClr val="C00000"/>
                  </a:solidFill>
                </a:rPr>
                <a:t>7</a:t>
              </a:r>
              <a:endParaRPr lang="ru-RU" sz="1000" dirty="0">
                <a:solidFill>
                  <a:srgbClr val="C00000"/>
                </a:solidFill>
              </a:endParaRPr>
            </a:p>
          </p:txBody>
        </p:sp>
        <p:cxnSp>
          <p:nvCxnSpPr>
            <p:cNvPr id="162" name="Прямая соединительная линия 161"/>
            <p:cNvCxnSpPr/>
            <p:nvPr/>
          </p:nvCxnSpPr>
          <p:spPr>
            <a:xfrm>
              <a:off x="7282879" y="5332576"/>
              <a:ext cx="18000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3" name="Прямая со стрелкой 162"/>
          <p:cNvCxnSpPr/>
          <p:nvPr/>
        </p:nvCxnSpPr>
        <p:spPr>
          <a:xfrm flipH="1" flipV="1">
            <a:off x="3561347" y="5845230"/>
            <a:ext cx="104274" cy="328863"/>
          </a:xfrm>
          <a:prstGeom prst="straightConnector1">
            <a:avLst/>
          </a:prstGeom>
          <a:ln w="6350">
            <a:solidFill>
              <a:srgbClr val="FFFF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Прямоугольник 163"/>
          <p:cNvSpPr/>
          <p:nvPr/>
        </p:nvSpPr>
        <p:spPr>
          <a:xfrm>
            <a:off x="7112405" y="1268479"/>
            <a:ext cx="180000" cy="18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008000"/>
                </a:solidFill>
              </a:rPr>
              <a:t>16</a:t>
            </a:r>
            <a:endParaRPr lang="ru-RU" sz="1000" dirty="0">
              <a:solidFill>
                <a:srgbClr val="008000"/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4360914" y="4060345"/>
            <a:ext cx="180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rgbClr val="008000"/>
                </a:solidFill>
              </a:rPr>
              <a:t>15</a:t>
            </a:r>
            <a:endParaRPr lang="ru-RU" sz="1000" dirty="0">
              <a:solidFill>
                <a:srgbClr val="008000"/>
              </a:solidFill>
            </a:endParaRPr>
          </a:p>
        </p:txBody>
      </p:sp>
      <p:cxnSp>
        <p:nvCxnSpPr>
          <p:cNvPr id="166" name="Прямая со стрелкой 165"/>
          <p:cNvCxnSpPr>
            <a:stCxn id="165" idx="0"/>
          </p:cNvCxnSpPr>
          <p:nvPr/>
        </p:nvCxnSpPr>
        <p:spPr>
          <a:xfrm flipV="1">
            <a:off x="4450914" y="3980335"/>
            <a:ext cx="254436" cy="80010"/>
          </a:xfrm>
          <a:prstGeom prst="straightConnector1">
            <a:avLst/>
          </a:prstGeom>
          <a:ln>
            <a:solidFill>
              <a:srgbClr val="008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33316" y="89651"/>
            <a:ext cx="8877368" cy="546846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Троицкие компетенции:</a:t>
            </a:r>
          </a:p>
        </p:txBody>
      </p:sp>
      <p:pic>
        <p:nvPicPr>
          <p:cNvPr id="1028" name="Picture 4" descr="D:\_WORK_\2015_09_18 - Tables\Troitsk_Inf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019" y="995553"/>
            <a:ext cx="7573963" cy="562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133316" y="89651"/>
            <a:ext cx="8877368" cy="546846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Направление «Новые материалы»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3672" y="3915026"/>
            <a:ext cx="335964" cy="335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3672" y="1158387"/>
            <a:ext cx="335964" cy="335985"/>
          </a:xfrm>
          <a:prstGeom prst="rect">
            <a:avLst/>
          </a:prstGeom>
        </p:spPr>
      </p:pic>
      <p:sp>
        <p:nvSpPr>
          <p:cNvPr id="29" name="Прямоугольник 44"/>
          <p:cNvSpPr>
            <a:spLocks noChangeArrowheads="1"/>
          </p:cNvSpPr>
          <p:nvPr/>
        </p:nvSpPr>
        <p:spPr bwMode="auto">
          <a:xfrm>
            <a:off x="620225" y="1049377"/>
            <a:ext cx="3736622" cy="55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Пластины из монокристаллов </a:t>
            </a:r>
            <a:r>
              <a:rPr lang="en-US" altLang="ru-RU" sz="1500" b="1" dirty="0" smtClean="0">
                <a:solidFill>
                  <a:srgbClr val="990000"/>
                </a:solidFill>
                <a:latin typeface="Calibri" pitchFamily="34" charset="0"/>
              </a:rPr>
              <a:t/>
            </a:r>
            <a:br>
              <a:rPr lang="en-US" altLang="ru-RU" sz="1500" b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ru-RU" altLang="ru-RU" sz="1500" b="1" dirty="0" smtClean="0">
                <a:solidFill>
                  <a:srgbClr val="990000"/>
                </a:solidFill>
                <a:latin typeface="Calibri" pitchFamily="34" charset="0"/>
              </a:rPr>
              <a:t>алмаза 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— </a:t>
            </a:r>
            <a:r>
              <a:rPr lang="en-US" altLang="ru-RU" sz="1500" b="1" dirty="0" err="1" smtClean="0">
                <a:solidFill>
                  <a:srgbClr val="990000"/>
                </a:solidFill>
                <a:latin typeface="Calibri" pitchFamily="34" charset="0"/>
              </a:rPr>
              <a:t>IIa</a:t>
            </a:r>
            <a:r>
              <a:rPr lang="en-US" altLang="ru-RU" sz="1500" b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и </a:t>
            </a:r>
            <a:r>
              <a:rPr lang="en-US" altLang="ru-RU" sz="1500" b="1" dirty="0" err="1">
                <a:solidFill>
                  <a:srgbClr val="990000"/>
                </a:solidFill>
                <a:latin typeface="Calibri" pitchFamily="34" charset="0"/>
              </a:rPr>
              <a:t>IIb</a:t>
            </a:r>
            <a:endParaRPr lang="ru-RU" altLang="ru-RU" sz="15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0" name="Прямоугольник 44"/>
          <p:cNvSpPr>
            <a:spLocks noChangeArrowheads="1"/>
          </p:cNvSpPr>
          <p:nvPr/>
        </p:nvSpPr>
        <p:spPr bwMode="auto">
          <a:xfrm>
            <a:off x="620225" y="3806016"/>
            <a:ext cx="4064965" cy="55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Чувствительные элементы </a:t>
            </a:r>
            <a:r>
              <a:rPr lang="en-US" altLang="ru-RU" sz="1500" b="1" dirty="0" smtClean="0">
                <a:solidFill>
                  <a:srgbClr val="990000"/>
                </a:solidFill>
                <a:latin typeface="Calibri" pitchFamily="34" charset="0"/>
              </a:rPr>
              <a:t/>
            </a:r>
            <a:br>
              <a:rPr lang="en-US" altLang="ru-RU" sz="1500" b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ru-RU" altLang="ru-RU" sz="1500" b="1" dirty="0" smtClean="0">
                <a:solidFill>
                  <a:srgbClr val="990000"/>
                </a:solidFill>
                <a:latin typeface="Calibri" pitchFamily="34" charset="0"/>
              </a:rPr>
              <a:t>датчиков 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температуры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628258" y="1158387"/>
            <a:ext cx="335964" cy="335985"/>
          </a:xfrm>
          <a:prstGeom prst="rect">
            <a:avLst/>
          </a:prstGeom>
        </p:spPr>
      </p:pic>
      <p:sp>
        <p:nvSpPr>
          <p:cNvPr id="32" name="Прямоугольник 44"/>
          <p:cNvSpPr>
            <a:spLocks noChangeArrowheads="1"/>
          </p:cNvSpPr>
          <p:nvPr/>
        </p:nvSpPr>
        <p:spPr bwMode="auto">
          <a:xfrm>
            <a:off x="4974811" y="1072034"/>
            <a:ext cx="3684013" cy="5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Сопла для гидроабразивной резки из монокристаллов алмаза —</a:t>
            </a:r>
            <a:r>
              <a:rPr lang="ru-RU" altLang="ru-RU" sz="1500" b="1" dirty="0" err="1">
                <a:solidFill>
                  <a:srgbClr val="990000"/>
                </a:solidFill>
                <a:latin typeface="Calibri" pitchFamily="34" charset="0"/>
              </a:rPr>
              <a:t>Ib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, </a:t>
            </a:r>
            <a:r>
              <a:rPr lang="ru-RU" altLang="ru-RU" sz="1500" b="1" dirty="0" err="1">
                <a:solidFill>
                  <a:srgbClr val="990000"/>
                </a:solidFill>
                <a:latin typeface="Calibri" pitchFamily="34" charset="0"/>
              </a:rPr>
              <a:t>IIa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 и </a:t>
            </a:r>
            <a:r>
              <a:rPr lang="ru-RU" altLang="ru-RU" sz="1500" b="1" dirty="0" err="1">
                <a:solidFill>
                  <a:srgbClr val="990000"/>
                </a:solidFill>
                <a:latin typeface="Calibri" pitchFamily="34" charset="0"/>
              </a:rPr>
              <a:t>IIb</a:t>
            </a:r>
            <a:endParaRPr lang="ru-RU" altLang="ru-RU" sz="15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33" name="Picture 8" descr="DSC_0877_mod_S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53" y="5092696"/>
            <a:ext cx="1322415" cy="13224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4" descr="DSC_0957_mo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64" y="2209812"/>
            <a:ext cx="1652866" cy="13224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5" descr="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4378" y="2209812"/>
            <a:ext cx="1694823" cy="13224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628258" y="3915026"/>
            <a:ext cx="335964" cy="335985"/>
          </a:xfrm>
          <a:prstGeom prst="rect">
            <a:avLst/>
          </a:prstGeom>
        </p:spPr>
      </p:pic>
      <p:sp>
        <p:nvSpPr>
          <p:cNvPr id="37" name="Прямоугольник 44"/>
          <p:cNvSpPr>
            <a:spLocks noChangeArrowheads="1"/>
          </p:cNvSpPr>
          <p:nvPr/>
        </p:nvSpPr>
        <p:spPr bwMode="auto">
          <a:xfrm>
            <a:off x="4974811" y="3808022"/>
            <a:ext cx="3684013" cy="5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Микрохирургические </a:t>
            </a:r>
            <a:r>
              <a:rPr lang="en-US" altLang="ru-RU" sz="1500" b="1" dirty="0" smtClean="0">
                <a:solidFill>
                  <a:srgbClr val="990000"/>
                </a:solidFill>
                <a:latin typeface="Calibri" pitchFamily="34" charset="0"/>
              </a:rPr>
              <a:t/>
            </a:r>
            <a:br>
              <a:rPr lang="en-US" altLang="ru-RU" sz="1500" b="1" dirty="0" smtClean="0">
                <a:solidFill>
                  <a:srgbClr val="990000"/>
                </a:solidFill>
                <a:latin typeface="Calibri" pitchFamily="34" charset="0"/>
              </a:rPr>
            </a:br>
            <a:r>
              <a:rPr lang="ru-RU" altLang="ru-RU" sz="1500" b="1" dirty="0" smtClean="0">
                <a:solidFill>
                  <a:srgbClr val="990000"/>
                </a:solidFill>
                <a:latin typeface="Calibri" pitchFamily="34" charset="0"/>
              </a:rPr>
              <a:t>алмазные 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скальпели</a:t>
            </a:r>
          </a:p>
        </p:txBody>
      </p:sp>
      <p:sp>
        <p:nvSpPr>
          <p:cNvPr id="38" name="Прямоугольник 44"/>
          <p:cNvSpPr>
            <a:spLocks noChangeArrowheads="1"/>
          </p:cNvSpPr>
          <p:nvPr/>
        </p:nvSpPr>
        <p:spPr bwMode="auto">
          <a:xfrm>
            <a:off x="620225" y="1576474"/>
            <a:ext cx="4146724" cy="5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Рентгеновская оптика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Элементарная база для электроники</a:t>
            </a:r>
          </a:p>
        </p:txBody>
      </p:sp>
      <p:sp>
        <p:nvSpPr>
          <p:cNvPr id="39" name="Прямоугольник 44"/>
          <p:cNvSpPr>
            <a:spLocks noChangeArrowheads="1"/>
          </p:cNvSpPr>
          <p:nvPr/>
        </p:nvSpPr>
        <p:spPr bwMode="auto">
          <a:xfrm>
            <a:off x="620224" y="4290297"/>
            <a:ext cx="3750064" cy="72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Высокоскоростные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Радиационная и химическая стойкость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Широкий диапазон температур </a:t>
            </a:r>
          </a:p>
        </p:txBody>
      </p:sp>
      <p:sp>
        <p:nvSpPr>
          <p:cNvPr id="40" name="Прямоугольник 44"/>
          <p:cNvSpPr>
            <a:spLocks noChangeArrowheads="1"/>
          </p:cNvSpPr>
          <p:nvPr/>
        </p:nvSpPr>
        <p:spPr bwMode="auto">
          <a:xfrm>
            <a:off x="4974811" y="1620212"/>
            <a:ext cx="3684013" cy="5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Высокоточная резка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Высокая износостойкость</a:t>
            </a:r>
          </a:p>
        </p:txBody>
      </p:sp>
      <p:pic>
        <p:nvPicPr>
          <p:cNvPr id="41" name="Picture 12" descr="DSC_8732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0984" y="2209812"/>
            <a:ext cx="1322415" cy="13224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13" descr="DSC_8753_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3553" y="2209812"/>
            <a:ext cx="1322415" cy="13224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" descr="октябрь"/>
          <p:cNvPicPr>
            <a:picLocks noChangeAspect="1" noChangeArrowheads="1"/>
          </p:cNvPicPr>
          <p:nvPr/>
        </p:nvPicPr>
        <p:blipFill>
          <a:blip r:embed="rId8" cstate="print"/>
          <a:srcRect t="8325" b="6311"/>
          <a:stretch>
            <a:fillRect/>
          </a:stretch>
        </p:blipFill>
        <p:spPr bwMode="auto">
          <a:xfrm>
            <a:off x="5050685" y="5025396"/>
            <a:ext cx="2180202" cy="13897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Прямоугольник 44"/>
          <p:cNvSpPr>
            <a:spLocks noChangeArrowheads="1"/>
          </p:cNvSpPr>
          <p:nvPr/>
        </p:nvSpPr>
        <p:spPr bwMode="auto">
          <a:xfrm>
            <a:off x="4974811" y="4360407"/>
            <a:ext cx="3684013" cy="5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Минимальное </a:t>
            </a:r>
            <a:r>
              <a:rPr lang="ru-RU" altLang="ru-RU" sz="15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травмирование</a:t>
            </a: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тканей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Быстрое заживление</a:t>
            </a:r>
          </a:p>
        </p:txBody>
      </p:sp>
      <p:pic>
        <p:nvPicPr>
          <p:cNvPr id="45" name="Picture 10" descr="DSC_8662_2"/>
          <p:cNvPicPr>
            <a:picLocks noChangeAspect="1" noChangeArrowheads="1"/>
          </p:cNvPicPr>
          <p:nvPr/>
        </p:nvPicPr>
        <p:blipFill>
          <a:blip r:embed="rId9" cstate="print"/>
          <a:srcRect l="9877" t="9877" r="11651" b="11651"/>
          <a:stretch>
            <a:fillRect/>
          </a:stretch>
        </p:blipFill>
        <p:spPr bwMode="auto">
          <a:xfrm>
            <a:off x="7405829" y="5026572"/>
            <a:ext cx="1388536" cy="1388622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12" descr="DSC_2814"/>
          <p:cNvPicPr>
            <a:picLocks noChangeAspect="1" noChangeArrowheads="1"/>
          </p:cNvPicPr>
          <p:nvPr/>
        </p:nvPicPr>
        <p:blipFill>
          <a:blip r:embed="rId10" cstate="print"/>
          <a:srcRect l="23377" t="8920" r="27924" b="12096"/>
          <a:stretch>
            <a:fillRect/>
          </a:stretch>
        </p:blipFill>
        <p:spPr bwMode="auto">
          <a:xfrm>
            <a:off x="2206691" y="5092696"/>
            <a:ext cx="1224267" cy="13224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33316" y="89651"/>
            <a:ext cx="8877368" cy="546846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Направление «Новые материалы»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45390" y="4056507"/>
            <a:ext cx="336261" cy="3362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45390" y="1146702"/>
            <a:ext cx="336261" cy="336282"/>
          </a:xfrm>
          <a:prstGeom prst="rect">
            <a:avLst/>
          </a:prstGeom>
        </p:spPr>
      </p:pic>
      <p:sp>
        <p:nvSpPr>
          <p:cNvPr id="22" name="Прямоугольник 44"/>
          <p:cNvSpPr>
            <a:spLocks noChangeArrowheads="1"/>
          </p:cNvSpPr>
          <p:nvPr/>
        </p:nvSpPr>
        <p:spPr bwMode="auto">
          <a:xfrm>
            <a:off x="692250" y="1060220"/>
            <a:ext cx="3499490" cy="50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Твердосплавный инструмент (WC – </a:t>
            </a:r>
            <a:r>
              <a:rPr lang="ru-RU" altLang="ru-RU" sz="1500" b="1" dirty="0" err="1">
                <a:solidFill>
                  <a:srgbClr val="990000"/>
                </a:solidFill>
                <a:latin typeface="Calibri" pitchFamily="34" charset="0"/>
              </a:rPr>
              <a:t>Co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)</a:t>
            </a:r>
          </a:p>
          <a:p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с покрытием </a:t>
            </a:r>
            <a:r>
              <a:rPr lang="ru-RU" altLang="ru-RU" sz="1500" b="1" dirty="0" err="1">
                <a:solidFill>
                  <a:srgbClr val="990000"/>
                </a:solidFill>
                <a:latin typeface="Calibri" pitchFamily="34" charset="0"/>
              </a:rPr>
              <a:t>TiC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, </a:t>
            </a:r>
            <a:r>
              <a:rPr lang="ru-RU" altLang="ru-RU" sz="1500" b="1" dirty="0" err="1">
                <a:solidFill>
                  <a:srgbClr val="990000"/>
                </a:solidFill>
                <a:latin typeface="Calibri" pitchFamily="34" charset="0"/>
              </a:rPr>
              <a:t>TiCN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, Al</a:t>
            </a:r>
            <a:r>
              <a:rPr lang="ru-RU" altLang="ru-RU" sz="1500" b="1" baseline="-25000" dirty="0">
                <a:solidFill>
                  <a:srgbClr val="990000"/>
                </a:solidFill>
                <a:latin typeface="Calibri" pitchFamily="34" charset="0"/>
              </a:rPr>
              <a:t>2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O</a:t>
            </a:r>
            <a:r>
              <a:rPr lang="ru-RU" altLang="ru-RU" sz="1500" b="1" baseline="-25000" dirty="0">
                <a:solidFill>
                  <a:srgbClr val="990000"/>
                </a:solidFill>
                <a:latin typeface="Calibri" pitchFamily="34" charset="0"/>
              </a:rPr>
              <a:t>3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3" name="Прямоугольник 44"/>
          <p:cNvSpPr>
            <a:spLocks noChangeArrowheads="1"/>
          </p:cNvSpPr>
          <p:nvPr/>
        </p:nvSpPr>
        <p:spPr bwMode="auto">
          <a:xfrm>
            <a:off x="692249" y="3970025"/>
            <a:ext cx="4150395" cy="50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Двухслойные пластины алмаз</a:t>
            </a:r>
          </a:p>
          <a:p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(кубический нитрид бора) - твердый сплав</a:t>
            </a:r>
          </a:p>
        </p:txBody>
      </p:sp>
      <p:pic>
        <p:nvPicPr>
          <p:cNvPr id="24" name="Picture 5" descr="D:\_WORK_\2015_01_29 - presents Perfilov\DSC_0159_cropmod_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346" y="2129369"/>
            <a:ext cx="3117320" cy="1514416"/>
          </a:xfrm>
          <a:prstGeom prst="roundRect">
            <a:avLst>
              <a:gd name="adj" fmla="val 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778168" y="1146702"/>
            <a:ext cx="336261" cy="336282"/>
          </a:xfrm>
          <a:prstGeom prst="rect">
            <a:avLst/>
          </a:prstGeom>
        </p:spPr>
      </p:pic>
      <p:sp>
        <p:nvSpPr>
          <p:cNvPr id="26" name="Прямоугольник 44"/>
          <p:cNvSpPr>
            <a:spLocks noChangeArrowheads="1"/>
          </p:cNvSpPr>
          <p:nvPr/>
        </p:nvSpPr>
        <p:spPr bwMode="auto">
          <a:xfrm>
            <a:off x="5125028" y="1060220"/>
            <a:ext cx="3687275" cy="50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Инструментальная керамика</a:t>
            </a:r>
          </a:p>
          <a:p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(Al</a:t>
            </a:r>
            <a:r>
              <a:rPr lang="ru-RU" altLang="ru-RU" sz="1500" b="1" baseline="-25000" dirty="0">
                <a:solidFill>
                  <a:srgbClr val="990000"/>
                </a:solidFill>
                <a:latin typeface="Calibri" pitchFamily="34" charset="0"/>
              </a:rPr>
              <a:t>2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O</a:t>
            </a:r>
            <a:r>
              <a:rPr lang="ru-RU" altLang="ru-RU" sz="1500" b="1" baseline="-25000" dirty="0">
                <a:solidFill>
                  <a:srgbClr val="990000"/>
                </a:solidFill>
                <a:latin typeface="Calibri" pitchFamily="34" charset="0"/>
              </a:rPr>
              <a:t>3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, Si</a:t>
            </a:r>
            <a:r>
              <a:rPr lang="ru-RU" altLang="ru-RU" sz="1500" b="1" baseline="-25000" dirty="0">
                <a:solidFill>
                  <a:srgbClr val="990000"/>
                </a:solidFill>
                <a:latin typeface="Calibri" pitchFamily="34" charset="0"/>
              </a:rPr>
              <a:t>3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N</a:t>
            </a:r>
            <a:r>
              <a:rPr lang="ru-RU" altLang="ru-RU" sz="1500" b="1" baseline="-25000" dirty="0">
                <a:solidFill>
                  <a:srgbClr val="990000"/>
                </a:solidFill>
                <a:latin typeface="Calibri" pitchFamily="34" charset="0"/>
              </a:rPr>
              <a:t>4</a:t>
            </a:r>
            <a:r>
              <a:rPr lang="ru-RU" altLang="ru-RU" sz="1500" b="1" dirty="0">
                <a:solidFill>
                  <a:srgbClr val="990000"/>
                </a:solidFill>
                <a:latin typeface="Calibri" pitchFamily="34" charset="0"/>
              </a:rPr>
              <a:t> и др.)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692249" y="4850087"/>
            <a:ext cx="4320941" cy="12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74" tIns="49788" rIns="99574" bIns="49788">
            <a:spAutoFit/>
          </a:bodyPr>
          <a:lstStyle/>
          <a:p>
            <a:pPr defTabSz="995415">
              <a:lnSpc>
                <a:spcPct val="110000"/>
              </a:lnSpc>
              <a:tabLst>
                <a:tab pos="268922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Износостойкость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7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10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см</a:t>
            </a:r>
            <a:r>
              <a:rPr lang="ru-RU" sz="140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/мг</a:t>
            </a:r>
          </a:p>
          <a:p>
            <a:pPr defTabSz="995415">
              <a:lnSpc>
                <a:spcPct val="110000"/>
              </a:lnSpc>
              <a:tabLst>
                <a:tab pos="2689225" algn="l"/>
              </a:tabLst>
            </a:pP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Алмазосодержащий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слой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3,0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мм:</a:t>
            </a:r>
          </a:p>
          <a:p>
            <a:pPr defTabSz="995415">
              <a:lnSpc>
                <a:spcPct val="110000"/>
              </a:lnSpc>
              <a:tabLst>
                <a:tab pos="268922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Твердость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60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80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ГПа</a:t>
            </a:r>
          </a:p>
          <a:p>
            <a:pPr defTabSz="995415">
              <a:lnSpc>
                <a:spcPct val="110000"/>
              </a:lnSpc>
              <a:tabLst>
                <a:tab pos="268922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Теплопроводность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500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800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Вт/м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·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</a:t>
            </a:r>
          </a:p>
          <a:p>
            <a:pPr defTabSz="995415">
              <a:lnSpc>
                <a:spcPct val="110000"/>
              </a:lnSpc>
              <a:tabLst>
                <a:tab pos="2689225" algn="l"/>
              </a:tabLst>
            </a:pP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Трещиностойкость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…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МПа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·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1400" baseline="30000" dirty="0">
                <a:solidFill>
                  <a:schemeClr val="accent1">
                    <a:lumMod val="50000"/>
                  </a:schemeClr>
                </a:solidFill>
              </a:rPr>
              <a:t>1/2</a:t>
            </a:r>
          </a:p>
        </p:txBody>
      </p:sp>
      <p:pic>
        <p:nvPicPr>
          <p:cNvPr id="28" name="Picture 6" descr="D:\_WORK_\2015_01_29 - presents Perfilov\TwoP_res_crop.jpg"/>
          <p:cNvPicPr>
            <a:picLocks noChangeAspect="1" noChangeArrowheads="1"/>
          </p:cNvPicPr>
          <p:nvPr/>
        </p:nvPicPr>
        <p:blipFill>
          <a:blip r:embed="rId4" cstate="print"/>
          <a:srcRect t="8024" b="8100"/>
          <a:stretch>
            <a:fillRect/>
          </a:stretch>
        </p:blipFill>
        <p:spPr bwMode="auto">
          <a:xfrm>
            <a:off x="5201612" y="4462096"/>
            <a:ext cx="3507059" cy="1499675"/>
          </a:xfrm>
          <a:prstGeom prst="roundRect">
            <a:avLst>
              <a:gd name="adj" fmla="val 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4" descr="D:\_WORK_\2015_08_06 - Klaster present\18_mod1.jpg"/>
          <p:cNvPicPr>
            <a:picLocks noChangeAspect="1" noChangeArrowheads="1"/>
          </p:cNvPicPr>
          <p:nvPr/>
        </p:nvPicPr>
        <p:blipFill>
          <a:blip r:embed="rId5" cstate="print"/>
          <a:srcRect l="1871" t="13769" r="2010" b="15664"/>
          <a:stretch>
            <a:fillRect/>
          </a:stretch>
        </p:blipFill>
        <p:spPr bwMode="auto">
          <a:xfrm>
            <a:off x="5201612" y="2129370"/>
            <a:ext cx="3507502" cy="151470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44"/>
          <p:cNvSpPr>
            <a:spLocks noChangeArrowheads="1"/>
          </p:cNvSpPr>
          <p:nvPr/>
        </p:nvSpPr>
        <p:spPr bwMode="auto">
          <a:xfrm>
            <a:off x="692250" y="1678548"/>
            <a:ext cx="3499490" cy="2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Объем производства: 2,5 – 3 млн. шт. / год </a:t>
            </a:r>
          </a:p>
        </p:txBody>
      </p:sp>
      <p:sp>
        <p:nvSpPr>
          <p:cNvPr id="31" name="Прямоугольник 44"/>
          <p:cNvSpPr>
            <a:spLocks noChangeArrowheads="1"/>
          </p:cNvSpPr>
          <p:nvPr/>
        </p:nvSpPr>
        <p:spPr bwMode="auto">
          <a:xfrm>
            <a:off x="692249" y="4522636"/>
            <a:ext cx="4150395" cy="2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Объем производства: 240 т. шт. / год  (2019 г.)</a:t>
            </a:r>
          </a:p>
        </p:txBody>
      </p:sp>
      <p:sp>
        <p:nvSpPr>
          <p:cNvPr id="32" name="Прямоугольник 44"/>
          <p:cNvSpPr>
            <a:spLocks noChangeArrowheads="1"/>
          </p:cNvSpPr>
          <p:nvPr/>
        </p:nvSpPr>
        <p:spPr bwMode="auto">
          <a:xfrm>
            <a:off x="5125028" y="1579528"/>
            <a:ext cx="3428110" cy="48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4" tIns="45723" rIns="91444" bIns="45723">
            <a:spAutoFit/>
          </a:bodyPr>
          <a:lstStyle/>
          <a:p>
            <a:pPr marL="180985" indent="-180985">
              <a:buFont typeface="Wingdings" pitchFamily="2" charset="2"/>
              <a:buChar char="ü"/>
            </a:pP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Высокая износостойкость</a:t>
            </a:r>
          </a:p>
          <a:p>
            <a:pPr marL="180985" indent="-180985">
              <a:buFont typeface="Wingdings" pitchFamily="2" charset="2"/>
              <a:buChar char="ü"/>
            </a:pP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Высокая теплостойкость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16" y="89651"/>
            <a:ext cx="8877368" cy="546846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Фемтосекундный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лазерный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тераваттный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комплекс  «AVET-10»</a:t>
            </a:r>
          </a:p>
        </p:txBody>
      </p:sp>
      <p:pic>
        <p:nvPicPr>
          <p:cNvPr id="8" name="Picture 5" descr="\\Server\@MyDocuments\Mat\My Documents\@Images\TW\AVET-10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1020388"/>
            <a:ext cx="61277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64553" y="6195833"/>
            <a:ext cx="8614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90000"/>
                </a:solidFill>
              </a:rPr>
              <a:t>Пиковая мощность</a:t>
            </a:r>
            <a:r>
              <a:rPr lang="ru-RU" sz="1400" dirty="0" smtClean="0">
                <a:solidFill>
                  <a:srgbClr val="990000"/>
                </a:solidFill>
              </a:rPr>
              <a:t>:</a:t>
            </a:r>
            <a:r>
              <a:rPr lang="en-US" sz="1400" dirty="0" smtClean="0">
                <a:solidFill>
                  <a:srgbClr val="990000"/>
                </a:solidFill>
              </a:rPr>
              <a:t>  </a:t>
            </a:r>
            <a:r>
              <a:rPr lang="ru-RU" sz="1400" dirty="0" smtClean="0">
                <a:solidFill>
                  <a:srgbClr val="990000"/>
                </a:solidFill>
              </a:rPr>
              <a:t>10 ТВт</a:t>
            </a:r>
            <a:r>
              <a:rPr lang="en-US" sz="1400" dirty="0" smtClean="0">
                <a:solidFill>
                  <a:srgbClr val="990000"/>
                </a:solidFill>
              </a:rPr>
              <a:t>             </a:t>
            </a:r>
            <a:r>
              <a:rPr lang="ru-RU" sz="1400" dirty="0" smtClean="0">
                <a:solidFill>
                  <a:srgbClr val="990000"/>
                </a:solidFill>
              </a:rPr>
              <a:t>Длительность </a:t>
            </a:r>
            <a:r>
              <a:rPr lang="ru-RU" sz="1400" dirty="0">
                <a:solidFill>
                  <a:srgbClr val="990000"/>
                </a:solidFill>
              </a:rPr>
              <a:t>импульса</a:t>
            </a:r>
            <a:r>
              <a:rPr lang="ru-RU" sz="1400" dirty="0" smtClean="0">
                <a:solidFill>
                  <a:srgbClr val="990000"/>
                </a:solidFill>
              </a:rPr>
              <a:t>:</a:t>
            </a:r>
            <a:r>
              <a:rPr lang="en-US" sz="1400" dirty="0" smtClean="0">
                <a:solidFill>
                  <a:srgbClr val="990000"/>
                </a:solidFill>
              </a:rPr>
              <a:t> </a:t>
            </a:r>
            <a:r>
              <a:rPr lang="ru-RU" sz="1400" dirty="0" smtClean="0">
                <a:solidFill>
                  <a:srgbClr val="990000"/>
                </a:solidFill>
              </a:rPr>
              <a:t> </a:t>
            </a:r>
            <a:r>
              <a:rPr lang="en-US" sz="1400" dirty="0" smtClean="0">
                <a:solidFill>
                  <a:srgbClr val="990000"/>
                </a:solidFill>
              </a:rPr>
              <a:t>&lt; 50 </a:t>
            </a:r>
            <a:r>
              <a:rPr lang="ru-RU" sz="1400" dirty="0" err="1" smtClean="0">
                <a:solidFill>
                  <a:srgbClr val="990000"/>
                </a:solidFill>
              </a:rPr>
              <a:t>фс</a:t>
            </a:r>
            <a:r>
              <a:rPr lang="en-US" sz="1400" dirty="0" smtClean="0">
                <a:solidFill>
                  <a:srgbClr val="990000"/>
                </a:solidFill>
              </a:rPr>
              <a:t>	 </a:t>
            </a:r>
            <a:r>
              <a:rPr lang="ru-RU" sz="1400" dirty="0" smtClean="0">
                <a:solidFill>
                  <a:srgbClr val="990000"/>
                </a:solidFill>
              </a:rPr>
              <a:t>Энергия </a:t>
            </a:r>
            <a:r>
              <a:rPr lang="ru-RU" sz="1400" dirty="0">
                <a:solidFill>
                  <a:srgbClr val="990000"/>
                </a:solidFill>
              </a:rPr>
              <a:t>в импульсе</a:t>
            </a:r>
            <a:r>
              <a:rPr lang="ru-RU" sz="1400" dirty="0" smtClean="0">
                <a:solidFill>
                  <a:srgbClr val="990000"/>
                </a:solidFill>
              </a:rPr>
              <a:t>:</a:t>
            </a:r>
            <a:r>
              <a:rPr lang="en-US" sz="1400" dirty="0" smtClean="0">
                <a:solidFill>
                  <a:srgbClr val="990000"/>
                </a:solidFill>
              </a:rPr>
              <a:t> </a:t>
            </a:r>
            <a:r>
              <a:rPr lang="ru-RU" sz="1400" dirty="0" smtClean="0">
                <a:solidFill>
                  <a:srgbClr val="990000"/>
                </a:solidFill>
              </a:rPr>
              <a:t> </a:t>
            </a:r>
            <a:r>
              <a:rPr lang="en-US" sz="1400" dirty="0" smtClean="0">
                <a:solidFill>
                  <a:srgbClr val="990000"/>
                </a:solidFill>
              </a:rPr>
              <a:t>&gt; 500 </a:t>
            </a:r>
            <a:r>
              <a:rPr lang="ru-RU" sz="1400" dirty="0">
                <a:solidFill>
                  <a:srgbClr val="990000"/>
                </a:solidFill>
              </a:rPr>
              <a:t>мДж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16" y="89651"/>
            <a:ext cx="8877368" cy="546846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Микроскан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Визум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537610" y="1000125"/>
            <a:ext cx="8068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990000"/>
                </a:solidFill>
              </a:rPr>
              <a:t>Эксимерлазерная</a:t>
            </a:r>
            <a:r>
              <a:rPr lang="ru-RU" sz="2000" b="1" dirty="0">
                <a:solidFill>
                  <a:srgbClr val="990000"/>
                </a:solidFill>
              </a:rPr>
              <a:t> офтальмологическая установка нового поколения</a:t>
            </a:r>
          </a:p>
        </p:txBody>
      </p:sp>
      <p:pic>
        <p:nvPicPr>
          <p:cNvPr id="5" name="Picture 10" descr="C:\Documents and Settings\new\Рабочий стол\MicroscanVisum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957" y="1579194"/>
            <a:ext cx="5280087" cy="50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16" y="89651"/>
            <a:ext cx="8877368" cy="546846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ФЕМТОсекундный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лазерный КЕРАТОМ</a:t>
            </a:r>
          </a:p>
        </p:txBody>
      </p:sp>
      <p:pic>
        <p:nvPicPr>
          <p:cNvPr id="6" name="Picture 9" descr="C:\Documents and Settings\new\Рабочий стол\работа над сайтом\последние изменения сайт 19 11 01\фемто материалы\материалы к разделу Фемто Визум\femto Visum.jpg"/>
          <p:cNvPicPr>
            <a:picLocks noChangeAspect="1" noChangeArrowheads="1"/>
          </p:cNvPicPr>
          <p:nvPr/>
        </p:nvPicPr>
        <p:blipFill>
          <a:blip r:embed="rId2" cstate="print"/>
          <a:srcRect t="10180" b="3695"/>
          <a:stretch>
            <a:fillRect/>
          </a:stretch>
        </p:blipFill>
        <p:spPr bwMode="auto">
          <a:xfrm>
            <a:off x="3779050" y="950254"/>
            <a:ext cx="5210148" cy="57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29171" y="1866906"/>
            <a:ext cx="3166882" cy="78581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Формирование роговичного лоскута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171" y="2795594"/>
            <a:ext cx="3166882" cy="71437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Интрастромальные кольца (лечение кератоконуса) </a:t>
            </a: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582846" y="1295405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990000"/>
                </a:solidFill>
              </a:rPr>
              <a:t>Применение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171" y="3652844"/>
            <a:ext cx="3166882" cy="71437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Ламеллярная кератопластика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171" y="4510094"/>
            <a:ext cx="3166882" cy="71437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Проникающая кератопластика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171" y="5367344"/>
            <a:ext cx="3166882" cy="71437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Рефракционная хирургия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el4BvNW0Oj28WMMeE1l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331</Words>
  <Application>Microsoft Office PowerPoint</Application>
  <PresentationFormat>Экран (4:3)</PresentationFormat>
  <Paragraphs>139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Троицк – Центр Новой Москвы</dc:title>
  <dc:creator>User</dc:creator>
  <cp:lastModifiedBy>Пользователь</cp:lastModifiedBy>
  <cp:revision>14</cp:revision>
  <dcterms:created xsi:type="dcterms:W3CDTF">2015-09-18T13:12:07Z</dcterms:created>
  <dcterms:modified xsi:type="dcterms:W3CDTF">2015-10-09T07:31:41Z</dcterms:modified>
</cp:coreProperties>
</file>